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EB Garamond Medium"/>
      <p:regular r:id="rId44"/>
      <p:bold r:id="rId45"/>
      <p:italic r:id="rId46"/>
      <p:boldItalic r:id="rId47"/>
    </p:embeddedFont>
    <p:embeddedFont>
      <p:font typeface="EB Garamond"/>
      <p:regular r:id="rId48"/>
      <p:bold r:id="rId49"/>
      <p:italic r:id="rId50"/>
      <p:boldItalic r:id="rId51"/>
    </p:embeddedFont>
    <p:embeddedFont>
      <p:font typeface="Imperial Script"/>
      <p:regular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BD3E5B-473A-4726-A057-AECDE6CB25C0}">
  <a:tblStyle styleId="{E1BD3E5B-473A-4726-A057-AECDE6CB25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EBGaramondMedium-regular.fntdata"/><Relationship Id="rId43" Type="http://schemas.openxmlformats.org/officeDocument/2006/relationships/slide" Target="slides/slide37.xml"/><Relationship Id="rId46" Type="http://schemas.openxmlformats.org/officeDocument/2006/relationships/font" Target="fonts/EBGaramondMedium-italic.fntdata"/><Relationship Id="rId45" Type="http://schemas.openxmlformats.org/officeDocument/2006/relationships/font" Target="fonts/EBGaramond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EBGaramond-regular.fntdata"/><Relationship Id="rId47" Type="http://schemas.openxmlformats.org/officeDocument/2006/relationships/font" Target="fonts/EBGaramondMedium-boldItalic.fntdata"/><Relationship Id="rId49" Type="http://schemas.openxmlformats.org/officeDocument/2006/relationships/font" Target="fonts/EBGaramon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BGaramond-boldItalic.fntdata"/><Relationship Id="rId50" Type="http://schemas.openxmlformats.org/officeDocument/2006/relationships/font" Target="fonts/EBGaramond-italic.fntdata"/><Relationship Id="rId52" Type="http://schemas.openxmlformats.org/officeDocument/2006/relationships/font" Target="fonts/ImperialScrip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ca531d2f4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ca531d2f4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ca0ec75a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ca0ec75a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ca0ec75a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ca0ec75a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ca0ec75a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ca0ec75a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7ee3f5a9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7ee3f5a9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7ed7e8b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7ed7e8b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7ee3f5a9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7ee3f5a9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7ee3f5a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7ee3f5a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7ee3f5a9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7ee3f5a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7ee3f5a9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7ee3f5a9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ca0362b0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dca0362b0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7ee3f5a9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7ee3f5a9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7ee3f5a9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7ee3f5a9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7ee3f5a9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7ee3f5a9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7ee3f5a9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7ee3f5a9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7ee3f5a9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7ee3f5a9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7ee3f5a9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7ee3f5a9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7ee3f5a9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7ee3f5a9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7ed7e86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e7ed7e86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7ed7e865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e7ed7e86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7ed7e865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7ed7e865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dca0ec75a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dca0ec75a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7ee3f5a9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e7ee3f5a9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7ed7e8b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7ed7e8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7ed7e865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7ed7e865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7ed7e865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7ed7e865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e7ed7e865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e7ed7e865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7ed7e865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e7ed7e865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a0362b0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ca0362b0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dca0362b0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dca0362b0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a0362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dca0362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ca0ec75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ca0ec75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a531d2f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ca531d2f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a531d2f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ca531d2f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a531d2f4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ca531d2f4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a531d2f4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ca531d2f4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s://arxiv.org/abs/1412.6071" TargetMode="External"/><Relationship Id="rId9" Type="http://schemas.openxmlformats.org/officeDocument/2006/relationships/hyperlink" Target="https://scielo.isciii.es/scielo.php?script=sci_arttext&amp;pid=S1137-66272008000600003" TargetMode="External"/><Relationship Id="rId5" Type="http://schemas.openxmlformats.org/officeDocument/2006/relationships/hyperlink" Target="https://www.kaggle.com/competitions/diabetic-retinopathy-detection" TargetMode="External"/><Relationship Id="rId6" Type="http://schemas.openxmlformats.org/officeDocument/2006/relationships/hyperlink" Target="https://github.com/btgraham/SparseConvNet" TargetMode="External"/><Relationship Id="rId7" Type="http://schemas.openxmlformats.org/officeDocument/2006/relationships/hyperlink" Target="https://defauw.ai/diabetic-retinopathy-detection/" TargetMode="External"/><Relationship Id="rId8" Type="http://schemas.openxmlformats.org/officeDocument/2006/relationships/hyperlink" Target="https://www.aao.org/salud-ocular/tratamientos/que-es-la-angiografia-de-fluoresceina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hyperlink" Target="https://drive.google.com/drive/folders/10AZ3GJFXYpd50MEqZWacbSOsTKytPOT9?usp=drive_link" TargetMode="External"/><Relationship Id="rId5" Type="http://schemas.openxmlformats.org/officeDocument/2006/relationships/hyperlink" Target="https://drive.google.com/drive/folders/10AZ3GJFXYpd50MEqZWacbSOsTKytPOT9?usp=drive_link" TargetMode="External"/><Relationship Id="rId6" Type="http://schemas.openxmlformats.org/officeDocument/2006/relationships/hyperlink" Target="https://drive.google.com/drive/folders/10AZ3GJFXYpd50MEqZWacbSOsTKytPOT9?usp=drive_link" TargetMode="External"/><Relationship Id="rId7" Type="http://schemas.openxmlformats.org/officeDocument/2006/relationships/hyperlink" Target="https://drive.google.com/drive/folders/10AZ3GJFXYpd50MEqZWacbSOsTKytPOT9?usp=drive_link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hyperlink" Target="https://drive.google.com/drive/folders/10AZ3GJFXYpd50MEqZWacbSOsTKytPOT9?usp=drive_link" TargetMode="External"/><Relationship Id="rId5" Type="http://schemas.openxmlformats.org/officeDocument/2006/relationships/hyperlink" Target="https://drive.google.com/drive/folders/10AZ3GJFXYpd50MEqZWacbSOsTKytPOT9?usp=drive_link" TargetMode="External"/><Relationship Id="rId6" Type="http://schemas.openxmlformats.org/officeDocument/2006/relationships/hyperlink" Target="https://drive.google.com/drive/folders/10AZ3GJFXYpd50MEqZWacbSOsTKytPOT9?usp=drive_link" TargetMode="External"/><Relationship Id="rId7" Type="http://schemas.openxmlformats.org/officeDocument/2006/relationships/hyperlink" Target="https://drive.google.com/drive/folders/10AZ3GJFXYpd50MEqZWacbSOsTKytPOT9?usp=drive_link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hyperlink" Target="https://pubmed.ncbi.nlm.nih.gov/31718271/" TargetMode="External"/><Relationship Id="rId5" Type="http://schemas.openxmlformats.org/officeDocument/2006/relationships/hyperlink" Target="https://pubmed.ncbi.nlm.nih.gov/29642065/" TargetMode="External"/><Relationship Id="rId6" Type="http://schemas.openxmlformats.org/officeDocument/2006/relationships/hyperlink" Target="http://www.youtube.com/watch?v=l-tPxUCbM5w" TargetMode="External"/><Relationship Id="rId7" Type="http://schemas.openxmlformats.org/officeDocument/2006/relationships/hyperlink" Target="http://www.aao.org/salud-ocular/tratamientos/tomografia-de-coherencia-optic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gif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3950" y="340425"/>
            <a:ext cx="3924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>
                <a:latin typeface="Imperial Script"/>
                <a:ea typeface="Imperial Script"/>
                <a:cs typeface="Imperial Script"/>
                <a:sym typeface="Imperial Script"/>
              </a:rPr>
              <a:t>Retinopatía</a:t>
            </a:r>
            <a:endParaRPr sz="7200">
              <a:latin typeface="Imperial Script"/>
              <a:ea typeface="Imperial Script"/>
              <a:cs typeface="Imperial Script"/>
              <a:sym typeface="Imperial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>
                <a:latin typeface="Imperial Script"/>
                <a:ea typeface="Imperial Script"/>
                <a:cs typeface="Imperial Script"/>
                <a:sym typeface="Imperial Script"/>
              </a:rPr>
              <a:t>Diabética</a:t>
            </a:r>
            <a:endParaRPr sz="72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8213" l="13413" r="13369" t="1587"/>
          <a:stretch/>
        </p:blipFill>
        <p:spPr>
          <a:xfrm>
            <a:off x="313950" y="3072475"/>
            <a:ext cx="1577455" cy="166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4831038" y="2970775"/>
            <a:ext cx="4193788" cy="1770000"/>
            <a:chOff x="4831038" y="2970775"/>
            <a:chExt cx="4193788" cy="1770000"/>
          </a:xfrm>
        </p:grpSpPr>
        <p:sp>
          <p:nvSpPr>
            <p:cNvPr id="58" name="Google Shape;58;p13"/>
            <p:cNvSpPr txBox="1"/>
            <p:nvPr/>
          </p:nvSpPr>
          <p:spPr>
            <a:xfrm>
              <a:off x="4848225" y="2970775"/>
              <a:ext cx="4176600" cy="17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300">
                  <a:latin typeface="EB Garamond Medium"/>
                  <a:ea typeface="EB Garamond Medium"/>
                  <a:cs typeface="EB Garamond Medium"/>
                  <a:sym typeface="EB Garamond Medium"/>
                </a:rPr>
                <a:t>Cibernética III</a:t>
              </a:r>
              <a:endParaRPr>
                <a:latin typeface="EB Garamond Medium"/>
                <a:ea typeface="EB Garamond Medium"/>
                <a:cs typeface="EB Garamond Medium"/>
                <a:sym typeface="EB Garamon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B Garamond Medium"/>
                <a:ea typeface="EB Garamond Medium"/>
                <a:cs typeface="EB Garamond Medium"/>
                <a:sym typeface="EB Garamon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EB Garamond Medium"/>
                  <a:ea typeface="EB Garamond Medium"/>
                  <a:cs typeface="EB Garamond Medium"/>
                  <a:sym typeface="EB Garamond Medium"/>
                </a:rPr>
                <a:t>Juan Felipe Rodríguez</a:t>
              </a:r>
              <a:endParaRPr>
                <a:latin typeface="EB Garamond Medium"/>
                <a:ea typeface="EB Garamond Medium"/>
                <a:cs typeface="EB Garamond Medium"/>
                <a:sym typeface="EB Garamon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EB Garamond Medium"/>
                  <a:ea typeface="EB Garamond Medium"/>
                  <a:cs typeface="EB Garamond Medium"/>
                  <a:sym typeface="EB Garamond Medium"/>
                </a:rPr>
                <a:t>Código 20181020158</a:t>
              </a:r>
              <a:endParaRPr>
                <a:latin typeface="EB Garamond Medium"/>
                <a:ea typeface="EB Garamond Medium"/>
                <a:cs typeface="EB Garamond Medium"/>
                <a:sym typeface="EB Garamon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>
                  <a:solidFill>
                    <a:schemeClr val="dk1"/>
                  </a:solidFill>
                  <a:latin typeface="EB Garamond Medium"/>
                  <a:ea typeface="EB Garamond Medium"/>
                  <a:cs typeface="EB Garamond Medium"/>
                  <a:sym typeface="EB Garamond Medium"/>
                </a:rPr>
                <a:t>Camila Lozano</a:t>
              </a:r>
              <a:endParaRPr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>
                  <a:solidFill>
                    <a:schemeClr val="dk1"/>
                  </a:solidFill>
                  <a:latin typeface="EB Garamond Medium"/>
                  <a:ea typeface="EB Garamond Medium"/>
                  <a:cs typeface="EB Garamond Medium"/>
                  <a:sym typeface="EB Garamond Medium"/>
                </a:rPr>
                <a:t>Código 20201020161</a:t>
              </a:r>
              <a:endParaRPr>
                <a:latin typeface="EB Garamond Medium"/>
                <a:ea typeface="EB Garamond Medium"/>
                <a:cs typeface="EB Garamond Medium"/>
                <a:sym typeface="EB Garamond Medium"/>
              </a:endParaRPr>
            </a:p>
          </p:txBody>
        </p:sp>
        <p:cxnSp>
          <p:nvCxnSpPr>
            <p:cNvPr id="59" name="Google Shape;59;p13"/>
            <p:cNvCxnSpPr/>
            <p:nvPr/>
          </p:nvCxnSpPr>
          <p:spPr>
            <a:xfrm rot="10800000">
              <a:off x="4831038" y="3704500"/>
              <a:ext cx="41766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Angiotomografía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0" l="0" r="0" t="2477"/>
          <a:stretch/>
        </p:blipFill>
        <p:spPr>
          <a:xfrm>
            <a:off x="152400" y="1110750"/>
            <a:ext cx="5110999" cy="32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3"/>
          <p:cNvSpPr txBox="1"/>
          <p:nvPr/>
        </p:nvSpPr>
        <p:spPr>
          <a:xfrm>
            <a:off x="173600" y="874575"/>
            <a:ext cx="60213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Keel, S., Lee, P. Y., Scheetz, J., Li, Z., Kotowicz, M. A., MacIsaac, R. J., &amp; He, M. (2018). Feasibility and patient acceptability of a novel artificial intelligence-based screening model for diabetic retinopathy at endocrinology outpatient services: a pilot study. </a:t>
            </a:r>
            <a:r>
              <a:rPr i="1"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Scientific reports</a:t>
            </a: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i="1"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8</a:t>
            </a: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(1), 1-6.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Malerbi, F. K., Andrade, R. E., Morales, P. H., Stuchi, J. A., Lencione, D., de Paulo, J. V., ... &amp; Belfort Jr, R. (2022). Diabetic retinopathy screening using artificial intelligence and handheld smartphone-based retinal camera. </a:t>
            </a:r>
            <a:r>
              <a:rPr i="1"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Journal of Diabetes Science and Technology</a:t>
            </a: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i="1"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16</a:t>
            </a: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(3), 716-723.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Li, S., Zhao, R., &amp; Zou, H. (2022). Artificial intelligence for diabetic retinopathy. </a:t>
            </a:r>
            <a:r>
              <a:rPr i="1"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Chinese Medical Journal</a:t>
            </a: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i="1"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135</a:t>
            </a: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(03), 253-260.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Saha, R., Chowdhury, A. R., &amp; Banerjee, S. (2016). Diabetic retinopathy related lesions detection and classification using machine learning technology. In </a:t>
            </a:r>
            <a:r>
              <a:rPr i="1"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Artificial Intelligence and Soft Computing: 15th International Conference, ICAISC 2016, Zakopane, Poland, June 12-16, 2016, Proceedings, Part II 15</a:t>
            </a: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(pp. 734-745). Springer International Publishing.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Saha, R., Chowdhury, A. R., &amp; Banerjee, S. (2016). Diabetic retinopathy related lesions detection and classification using machine learning technology. In </a:t>
            </a:r>
            <a:r>
              <a:rPr i="1"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Artificial Intelligence and Soft Computing: 15th International Conference, ICAISC 2016, Zakopane, Poland, June 12-16, 2016, Proceedings, Part II 15</a:t>
            </a:r>
            <a:r>
              <a:rPr lang="es-419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(pp. 734-745). Springer International Publishing.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Libros 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4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4"/>
          <p:cNvSpPr txBox="1"/>
          <p:nvPr/>
        </p:nvSpPr>
        <p:spPr>
          <a:xfrm>
            <a:off x="173600" y="874575"/>
            <a:ext cx="6021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B Garamond Medium"/>
              <a:buChar char="●"/>
            </a:pP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Lang, G. E. (Ed.). (2007). </a:t>
            </a:r>
            <a:r>
              <a:rPr i="1"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Diabetic retinopathy</a:t>
            </a: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(Vol. 39). Karger Medical and Scientific Publishers.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B Garamond Medium"/>
              <a:buChar char="●"/>
            </a:pP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Rudnicka, A. R., &amp; Birch, J. (2000). </a:t>
            </a:r>
            <a:r>
              <a:rPr i="1"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Diabetic Eye Disease</a:t>
            </a: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Butterworth/Heinemann, Oxford, UK,.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B Garamond Medium"/>
              <a:buChar char="●"/>
            </a:pP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Liesenfeld, B., Kohner, E., Piehlmeier, W. O. L. F. G. A. N. G., Kluthe, S., Aldington, S., Porta, M., ... &amp; Hepp, K. D. (2000). A telemedical approach to the screening of diabetic retinopathy: digital fundus photography. </a:t>
            </a:r>
            <a:r>
              <a:rPr i="1"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Diabetes care</a:t>
            </a: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i="1"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23</a:t>
            </a: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(3), 345-348.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B Garamond Medium"/>
              <a:buChar char="●"/>
            </a:pP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Jagan Mohan, N., Murugan, R., &amp; Goel, T. (2022). Deep learning for diabetic retinopathy detection: Challenges and opportunities. </a:t>
            </a:r>
            <a:r>
              <a:rPr i="1"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Next Generation Healthcare Informatics</a:t>
            </a: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213-232.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B Garamond Medium"/>
              <a:buChar char="●"/>
            </a:pP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Lee, S. C., Lee, E. T., Kingsley, R. M., Wang, Y., Russell, D., Klein, R., &amp; Warn, A. (2001). Comparison of diagnosis of early retinal lesions of diabetic retinopathy between a computer system and human experts. </a:t>
            </a:r>
            <a:r>
              <a:rPr i="1"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Archives of Ophthalmology</a:t>
            </a: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i="1"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119</a:t>
            </a: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(4), 509-515.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B Garamond Medium"/>
              <a:buChar char="●"/>
            </a:pP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Shanthini, A., Manogaran, G., &amp; Vadivu, G. (2022). </a:t>
            </a:r>
            <a:r>
              <a:rPr i="1"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Deep Convolutional Neural Network for the Prognosis of Diabetic Retinopathy</a:t>
            </a: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Springer.</a:t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EB Garamond Medium"/>
              <a:buChar char="●"/>
            </a:pP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Tsin, A., &amp; Grigsby, J. (Eds.). (2018). </a:t>
            </a:r>
            <a:r>
              <a:rPr i="1"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Early Events in Diabetic Retinopathy and Intervention Strategies</a:t>
            </a:r>
            <a:r>
              <a:rPr lang="es-419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BoD–Books on Demand.</a:t>
            </a:r>
            <a:endParaRPr sz="13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Libros 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5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5"/>
          <p:cNvSpPr txBox="1"/>
          <p:nvPr/>
        </p:nvSpPr>
        <p:spPr>
          <a:xfrm>
            <a:off x="173600" y="1331775"/>
            <a:ext cx="6021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[1412.6071] Fractional Max-Pooling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Diabetic Retinopathy Detection | Kaggle</a:t>
            </a: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https://github.com/btgraham/SparseConvNet</a:t>
            </a: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7"/>
              </a:rPr>
              <a:t>Detecting diabetic retinopathy in eye images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8"/>
              </a:rPr>
              <a:t>¿Qué es la angiografía de fluoresceína? - American Academy of Ophthalmology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9"/>
              </a:rPr>
              <a:t>Retinopatía diabética</a:t>
            </a: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Webgrafía</a:t>
            </a: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 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6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6"/>
          <p:cNvSpPr txBox="1"/>
          <p:nvPr/>
        </p:nvSpPr>
        <p:spPr>
          <a:xfrm>
            <a:off x="173600" y="1331775"/>
            <a:ext cx="6021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Para definir, dentro de los posibles estados, los de la retina que determinan la presencia de la retinopatía diabética se tienen las siguientes convenciones que serán las variables de entrada: 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○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Espesor macular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○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Quistes intrarretinianos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○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Elipsoides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○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Desorganización de las capas de la retina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Propuesta realizada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7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7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Propuesta realizada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800" y="931975"/>
            <a:ext cx="2859400" cy="35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8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8"/>
          <p:cNvSpPr txBox="1"/>
          <p:nvPr/>
        </p:nvSpPr>
        <p:spPr>
          <a:xfrm>
            <a:off x="161550" y="1476413"/>
            <a:ext cx="60213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En cuanto a las variables de salida, nivel de la enfermedad, estará determinada por las siguientes condiciones: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○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Temprana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○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Avanzada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○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Severa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○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Atrófica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Propuesta realizada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9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9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1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01788"/>
            <a:ext cx="4543425" cy="366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0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0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1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25" y="1016213"/>
            <a:ext cx="3591069" cy="31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1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1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1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75" y="1033725"/>
            <a:ext cx="4110442" cy="31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61550" y="111825"/>
            <a:ext cx="58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Imperial Script"/>
                <a:ea typeface="Imperial Script"/>
                <a:cs typeface="Imperial Script"/>
                <a:sym typeface="Imperial Script"/>
              </a:rPr>
              <a:t>Retinopatía Diabética</a:t>
            </a:r>
            <a:endParaRPr sz="52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</a:t>
            </a: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/>
        </p:nvSpPr>
        <p:spPr>
          <a:xfrm>
            <a:off x="173600" y="1484175"/>
            <a:ext cx="6021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Una de las principales causas de la ceguera es la retinopatía diabética, la cual se puede definir como el deterioro o daño de en los vasos sanguíneos del tejido ubicado en la parte posterior del ojo.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Por medio de varios estudios se ha llevado la investigación para descubrir de manera preventiva, por medio de inteligencia artificial, el daño o inicios de daño sobre el ojo. 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71950" y="4662675"/>
            <a:ext cx="272100" cy="272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2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2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1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525" y="1381125"/>
            <a:ext cx="32670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3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3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2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956225"/>
            <a:ext cx="4543426" cy="334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4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4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2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4">
            <a:alphaModFix/>
          </a:blip>
          <a:srcRect b="0" l="0" r="0" t="17430"/>
          <a:stretch/>
        </p:blipFill>
        <p:spPr>
          <a:xfrm>
            <a:off x="440725" y="1029725"/>
            <a:ext cx="4407500" cy="32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5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5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2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552575"/>
            <a:ext cx="32004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6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36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6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3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00" y="881325"/>
            <a:ext cx="2629425" cy="19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4225" y="873163"/>
            <a:ext cx="2629425" cy="198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2088" y="3016375"/>
            <a:ext cx="2568427" cy="19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7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7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3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25" y="1016213"/>
            <a:ext cx="4127478" cy="31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8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8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8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3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875" y="1484363"/>
            <a:ext cx="31813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9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9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9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4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50" y="1088125"/>
            <a:ext cx="2124525" cy="18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3575" y="1078474"/>
            <a:ext cx="212452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1925" y="3050200"/>
            <a:ext cx="2275661" cy="19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40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0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4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25" y="1016213"/>
            <a:ext cx="4210679" cy="31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1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1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41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Configuración 4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575" y="1423988"/>
            <a:ext cx="32956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61550" y="111825"/>
            <a:ext cx="58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Imperial Script"/>
                <a:ea typeface="Imperial Script"/>
                <a:cs typeface="Imperial Script"/>
                <a:sym typeface="Imperial Script"/>
              </a:rPr>
              <a:t>Retinopatía Diabética</a:t>
            </a:r>
            <a:endParaRPr sz="52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5"/>
          <p:cNvSpPr txBox="1"/>
          <p:nvPr/>
        </p:nvSpPr>
        <p:spPr>
          <a:xfrm>
            <a:off x="173600" y="1484175"/>
            <a:ext cx="602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Por medio </a:t>
            </a: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del estudio</a:t>
            </a: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de la </a:t>
            </a: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retina,</a:t>
            </a: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 lo largo del tiempo se han presentado diversas técnicas para  conocer si está o no comprometida la retina.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52375"/>
            <a:ext cx="3777941" cy="23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2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2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42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Resultados cuantitativos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161550" y="1041125"/>
            <a:ext cx="591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Dependiendo del daño que haya en el ojo se puede establecer si se encuentra en una etapa inicial, preliminar o final de la retinopatía. 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328" name="Google Shape;328;p42"/>
          <p:cNvGraphicFramePr/>
          <p:nvPr/>
        </p:nvGraphicFramePr>
        <p:xfrm>
          <a:off x="314000" y="2275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{E1BD3E5B-473A-4726-A057-AECDE6CB25C0}</a:tableStyleId>
              </a:tblPr>
              <a:tblGrid>
                <a:gridCol w="2902350"/>
                <a:gridCol w="2902350"/>
              </a:tblGrid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Configuración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Índice</a:t>
                      </a: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de desempeño MSE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C1 (</a:t>
                      </a:r>
                      <a:r>
                        <a:rPr lang="es-419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4"/>
                        </a:rPr>
                        <a:t>alojada en drive C1.fis</a:t>
                      </a: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1.1087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C2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</a:t>
                      </a:r>
                      <a:r>
                        <a:rPr lang="es-419" u="sng">
                          <a:solidFill>
                            <a:schemeClr val="accent5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alojada en drive C2.fis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1.5267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C3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</a:t>
                      </a:r>
                      <a:r>
                        <a:rPr lang="es-419" u="sng">
                          <a:solidFill>
                            <a:schemeClr val="accent5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alojada en drive C3.fis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1.5267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C4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</a:t>
                      </a:r>
                      <a:r>
                        <a:rPr lang="es-419" u="sng">
                          <a:solidFill>
                            <a:schemeClr val="accent5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alojada en drive C4.fis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1.5267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3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43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43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Resultados cualitativos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161550" y="1041125"/>
            <a:ext cx="591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Dependiendo del daño que haya en el ojo se puede establecer si se encuentra en una etapa inicial, preliminar o final de la retinopatía. 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338" name="Google Shape;338;p43"/>
          <p:cNvGraphicFramePr/>
          <p:nvPr/>
        </p:nvGraphicFramePr>
        <p:xfrm>
          <a:off x="314000" y="2275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{E1BD3E5B-473A-4726-A057-AECDE6CB25C0}</a:tableStyleId>
              </a:tblPr>
              <a:tblGrid>
                <a:gridCol w="2902350"/>
                <a:gridCol w="2902350"/>
              </a:tblGrid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Configuración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Índice de desempeño MSE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C1 (</a:t>
                      </a:r>
                      <a:r>
                        <a:rPr lang="es-419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4"/>
                        </a:rPr>
                        <a:t>alojada en drive C1.fis</a:t>
                      </a: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1.1087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C2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</a:t>
                      </a:r>
                      <a:r>
                        <a:rPr lang="es-419" u="sng">
                          <a:solidFill>
                            <a:schemeClr val="accent5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alojada en drive C2.fis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1.5267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C3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</a:t>
                      </a:r>
                      <a:r>
                        <a:rPr lang="es-419" u="sng">
                          <a:solidFill>
                            <a:schemeClr val="accent5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alojada en drive C3.fis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1.5267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C4 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</a:t>
                      </a:r>
                      <a:r>
                        <a:rPr lang="es-419" u="sng">
                          <a:solidFill>
                            <a:schemeClr val="accent5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alojada en drive C4.fis</a:t>
                      </a:r>
                      <a:r>
                        <a:rPr lang="es-419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1.5267</a:t>
                      </a: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4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4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4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Análisis - Funciones de pertenencia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346" name="Google Shape;346;p44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161550" y="1879325"/>
            <a:ext cx="591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 Medium"/>
              <a:buChar char="●"/>
            </a:pPr>
            <a:r>
              <a:rPr b="1" lang="es-419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Gaussianas: </a:t>
            </a: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Suaves y continuas, ideales para transiciones graduales entre estados.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 Medium"/>
              <a:buChar char="●"/>
            </a:pPr>
            <a:r>
              <a:rPr b="1" lang="es-419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Trapezoidales y Triangulares:</a:t>
            </a: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Bordes abruptos, aptas para transiciones más claras y definidas.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45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45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Análisis - </a:t>
            </a: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Ajuste del Modelo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161550" y="1879325"/>
            <a:ext cx="591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El éxito o fracaso en mejorar el ajuste tras modificar la configuración inicial puede señalar si las funciones de membresía iniciales eran las adecuadas.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46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46"/>
          <p:cNvSpPr txBox="1"/>
          <p:nvPr/>
        </p:nvSpPr>
        <p:spPr>
          <a:xfrm>
            <a:off x="161550" y="111825"/>
            <a:ext cx="580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Análisis - </a:t>
            </a: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Importancia de la Experimentación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161550" y="1879325"/>
            <a:ext cx="591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Cambiar funciones y validar con datos reales o simulaciones para obtener intuiciones valiosas.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7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47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47"/>
          <p:cNvSpPr txBox="1"/>
          <p:nvPr/>
        </p:nvSpPr>
        <p:spPr>
          <a:xfrm>
            <a:off x="161550" y="111825"/>
            <a:ext cx="580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Conclusiones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373" name="Google Shape;373;p47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204500" y="1665713"/>
            <a:ext cx="5914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 Medium"/>
              <a:buChar char="●"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La elección de funciones de membresía es crítica para la calidad del modelo.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 Medium"/>
              <a:buChar char="●"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Es vital comprender tanto la matemática detrás de las funciones como la lógica o física del sistema que se modela.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 Medium"/>
              <a:buChar char="●"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La modelización difusa es tanto un arte como una ciencia: requiere experimentación empírica y comprensión teórica.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8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/>
          <p:nvPr/>
        </p:nvSpPr>
        <p:spPr>
          <a:xfrm>
            <a:off x="390150" y="1331025"/>
            <a:ext cx="3924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>
                <a:latin typeface="Imperial Script"/>
                <a:ea typeface="Imperial Script"/>
                <a:cs typeface="Imperial Script"/>
                <a:sym typeface="Imperial Script"/>
              </a:rPr>
              <a:t>Gracias!!</a:t>
            </a:r>
            <a:endParaRPr sz="72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pic>
        <p:nvPicPr>
          <p:cNvPr id="381" name="Google Shape;381;p48"/>
          <p:cNvPicPr preferRelativeResize="0"/>
          <p:nvPr/>
        </p:nvPicPr>
        <p:blipFill rotWithShape="1">
          <a:blip r:embed="rId4">
            <a:alphaModFix/>
          </a:blip>
          <a:srcRect b="18213" l="13413" r="13369" t="1587"/>
          <a:stretch/>
        </p:blipFill>
        <p:spPr>
          <a:xfrm>
            <a:off x="313950" y="3129900"/>
            <a:ext cx="1577455" cy="1668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48"/>
          <p:cNvCxnSpPr/>
          <p:nvPr/>
        </p:nvCxnSpPr>
        <p:spPr>
          <a:xfrm rot="10800000">
            <a:off x="4718350" y="405455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8"/>
          <p:cNvSpPr txBox="1"/>
          <p:nvPr/>
        </p:nvSpPr>
        <p:spPr>
          <a:xfrm>
            <a:off x="4718350" y="3373500"/>
            <a:ext cx="41766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EB Garamond Medium"/>
                <a:ea typeface="EB Garamond Medium"/>
                <a:cs typeface="EB Garamond Medium"/>
                <a:sym typeface="EB Garamond Medium"/>
              </a:rPr>
              <a:t>Juan Felipe Rodríguez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EB Garamond Medium"/>
                <a:ea typeface="EB Garamond Medium"/>
                <a:cs typeface="EB Garamond Medium"/>
                <a:sym typeface="EB Garamond Medium"/>
              </a:rPr>
              <a:t>Código 20181020158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Camila Lozano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Código 20201020161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9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9"/>
          <p:cNvSpPr txBox="1"/>
          <p:nvPr/>
        </p:nvSpPr>
        <p:spPr>
          <a:xfrm>
            <a:off x="161550" y="111825"/>
            <a:ext cx="58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>
                <a:latin typeface="Imperial Script"/>
                <a:ea typeface="Imperial Script"/>
                <a:cs typeface="Imperial Script"/>
                <a:sym typeface="Imperial Script"/>
              </a:rPr>
              <a:t>Bibliografía</a:t>
            </a:r>
            <a:endParaRPr sz="52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</a:t>
            </a: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391" name="Google Shape;391;p49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9"/>
          <p:cNvSpPr txBox="1"/>
          <p:nvPr/>
        </p:nvSpPr>
        <p:spPr>
          <a:xfrm>
            <a:off x="173600" y="1331775"/>
            <a:ext cx="6021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An optical coherence tomography-based grading of diabetic maculopathy proposed by an international expert panel: The European School for Advanced Studies in Ophthalmology classification</a:t>
            </a: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A Pathogenetic Classification of Diabetic Macular Edema</a:t>
            </a: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Gomez Rocha, Dra. Maria Alejandra. “OCT Y OCT-A En Diabetes.” Www.youtube.com, Residentes Oftalmología FOSCAL, 7 May 2020, </a:t>
            </a: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www.youtube.com/watch?v=l-tPxUCbM5w</a:t>
            </a: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. Accessed 9 Feb. 2023.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"/>
              <a:buChar char="●"/>
            </a:pP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Turbert, David. “¿Qué Es Una Tomografía de Coherencia Óptica?” American Academy of Ophthalmology, American Academy of Ophthalmology, 8 Mar. 2022, </a:t>
            </a:r>
            <a:r>
              <a:rPr lang="es-419" sz="15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7"/>
              </a:rPr>
              <a:t>www.aao.org/salud-ocular/tratamientos/tomografia-de-coherencia-optica</a:t>
            </a:r>
            <a:r>
              <a:rPr lang="es-419" sz="15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. Accessed 9 Feb. 2023.</a:t>
            </a:r>
            <a:endParaRPr sz="15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61550" y="111825"/>
            <a:ext cx="580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Estudio de </a:t>
            </a: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las angiografías </a:t>
            </a: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fluoresceínicas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800" y="1386625"/>
            <a:ext cx="3567419" cy="33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7"/>
          <p:cNvSpPr txBox="1"/>
          <p:nvPr/>
        </p:nvSpPr>
        <p:spPr>
          <a:xfrm>
            <a:off x="173600" y="2017575"/>
            <a:ext cx="602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Dependiendo </a:t>
            </a: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del daño</a:t>
            </a:r>
            <a:r>
              <a:rPr lang="es-419" sz="1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que haya en el ojo se puede establecer si se encuentra en una etapa inicial, preliminar o final de la retinopatía. </a:t>
            </a:r>
            <a:endParaRPr sz="18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61550" y="111825"/>
            <a:ext cx="580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Estudio de las angiografías fluoresceínicas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61550" y="111825"/>
            <a:ext cx="580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Tomografía de 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coherencia óptica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cxnSp>
        <p:nvCxnSpPr>
          <p:cNvPr id="104" name="Google Shape;104;p18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50" y="1744975"/>
            <a:ext cx="199072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875" y="1740900"/>
            <a:ext cx="3525625" cy="2084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61550" y="111825"/>
            <a:ext cx="580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Tomografía de 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coherencia óptica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75" y="1752862"/>
            <a:ext cx="5036625" cy="2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61550" y="111825"/>
            <a:ext cx="580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Tomografía de 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coherencia óptica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cxnSp>
        <p:nvCxnSpPr>
          <p:cNvPr id="123" name="Google Shape;123;p20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8725"/>
            <a:ext cx="4543426" cy="293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9728" r="12005" t="0"/>
          <a:stretch/>
        </p:blipFill>
        <p:spPr>
          <a:xfrm>
            <a:off x="6118700" y="0"/>
            <a:ext cx="2776251" cy="27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161550" y="111825"/>
            <a:ext cx="5804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Tomografía de 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800">
                <a:latin typeface="Imperial Script"/>
                <a:ea typeface="Imperial Script"/>
                <a:cs typeface="Imperial Script"/>
                <a:sym typeface="Imperial Script"/>
              </a:rPr>
              <a:t>coherencia óptica</a:t>
            </a:r>
            <a:endParaRPr sz="3800">
              <a:latin typeface="Imperial Script"/>
              <a:ea typeface="Imperial Script"/>
              <a:cs typeface="Imperial Script"/>
              <a:sym typeface="Imperial Script"/>
            </a:endParaRPr>
          </a:p>
        </p:txBody>
      </p:sp>
      <p:cxnSp>
        <p:nvCxnSpPr>
          <p:cNvPr id="132" name="Google Shape;132;p21"/>
          <p:cNvCxnSpPr/>
          <p:nvPr/>
        </p:nvCxnSpPr>
        <p:spPr>
          <a:xfrm rot="10800000">
            <a:off x="4800600" y="4989900"/>
            <a:ext cx="417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8725"/>
            <a:ext cx="5362816" cy="25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4848225" y="4297200"/>
            <a:ext cx="417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latin typeface="EB Garamond Medium"/>
                <a:ea typeface="EB Garamond Medium"/>
                <a:cs typeface="EB Garamond Medium"/>
                <a:sym typeface="EB Garamond Medium"/>
              </a:rPr>
              <a:t>Cibernética III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